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1" r:id="rId6"/>
    <p:sldId id="265" r:id="rId7"/>
    <p:sldId id="273" r:id="rId8"/>
    <p:sldId id="267" r:id="rId9"/>
    <p:sldId id="274" r:id="rId10"/>
    <p:sldId id="269" r:id="rId11"/>
    <p:sldId id="275" r:id="rId12"/>
    <p:sldId id="271" r:id="rId13"/>
    <p:sldId id="276" r:id="rId14"/>
    <p:sldId id="266" r:id="rId15"/>
    <p:sldId id="277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0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36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19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9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85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25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57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99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20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55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2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52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CAF1-DB24-4A7D-89EB-686C6622A2F9}" type="datetimeFigureOut">
              <a:rPr lang="es-MX" smtClean="0"/>
              <a:t>2/20/23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2513F-B7CF-4246-AAF0-A60B0C96DA9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76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COLEGIO O´FARRILL S.C.</a:t>
            </a:r>
            <a:r>
              <a:rPr lang="es-MX" dirty="0" smtClean="0">
                <a:latin typeface="Berlin Sans FB" panose="020E0602020502020306" pitchFamily="34" charset="0"/>
              </a:rPr>
              <a:t/>
            </a:r>
            <a:br>
              <a:rPr lang="es-MX" dirty="0" smtClean="0">
                <a:latin typeface="Berlin Sans FB" panose="020E0602020502020306" pitchFamily="34" charset="0"/>
              </a:rPr>
            </a:br>
            <a:r>
              <a:rPr lang="es-MX" dirty="0" smtClean="0">
                <a:solidFill>
                  <a:schemeClr val="accent6">
                    <a:lumMod val="75000"/>
                  </a:schemeClr>
                </a:solidFill>
                <a:latin typeface="Berlin Sans FB" panose="020E0602020502020306" pitchFamily="34" charset="0"/>
              </a:rPr>
              <a:t>Escuela para </a:t>
            </a:r>
            <a:r>
              <a:rPr lang="es-MX" dirty="0" smtClean="0">
                <a:solidFill>
                  <a:schemeClr val="accent6">
                    <a:lumMod val="75000"/>
                  </a:schemeClr>
                </a:solidFill>
                <a:latin typeface="Berlin Sans FB" panose="020E0602020502020306" pitchFamily="34" charset="0"/>
              </a:rPr>
              <a:t>Padres</a:t>
            </a:r>
            <a:endParaRPr lang="es-MX" dirty="0">
              <a:solidFill>
                <a:schemeClr val="accent6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8090" y="2682082"/>
            <a:ext cx="9144000" cy="1655762"/>
          </a:xfrm>
        </p:spPr>
        <p:txBody>
          <a:bodyPr>
            <a:normAutofit/>
          </a:bodyPr>
          <a:lstStyle/>
          <a:p>
            <a:endParaRPr lang="es-MX" sz="3600" dirty="0" smtClean="0">
              <a:solidFill>
                <a:schemeClr val="accent4">
                  <a:lumMod val="75000"/>
                </a:schemeClr>
              </a:solidFill>
              <a:latin typeface="Berlin Sans FB" panose="020E0602020502020306" pitchFamily="34" charset="0"/>
            </a:endParaRPr>
          </a:p>
          <a:p>
            <a:r>
              <a:rPr lang="es-MX" sz="3600" dirty="0" smtClean="0">
                <a:solidFill>
                  <a:schemeClr val="accent4">
                    <a:lumMod val="75000"/>
                  </a:schemeClr>
                </a:solidFill>
                <a:latin typeface="Berlin Sans FB" panose="020E0602020502020306" pitchFamily="34" charset="0"/>
              </a:rPr>
              <a:t>“Estilos de crianza”</a:t>
            </a:r>
            <a:endParaRPr lang="es-MX" sz="3600" dirty="0">
              <a:solidFill>
                <a:schemeClr val="accent4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352166" y="4853388"/>
            <a:ext cx="2839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Por</a:t>
            </a:r>
            <a:r>
              <a:rPr lang="es-MX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: Miss Denisse Lesser  y  Miss  </a:t>
            </a:r>
            <a:r>
              <a:rPr lang="es-MX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Laura </a:t>
            </a:r>
            <a:r>
              <a:rPr lang="es-MX" dirty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 </a:t>
            </a:r>
            <a:r>
              <a:rPr lang="es-MX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Gallo </a:t>
            </a:r>
          </a:p>
          <a:p>
            <a:endParaRPr lang="es-MX" dirty="0">
              <a:solidFill>
                <a:schemeClr val="accent1">
                  <a:lumMod val="20000"/>
                  <a:lumOff val="80000"/>
                </a:schemeClr>
              </a:solidFill>
              <a:latin typeface="Freestyle Script" panose="030804020302050B0404" pitchFamily="66" charset="0"/>
            </a:endParaRPr>
          </a:p>
          <a:p>
            <a:r>
              <a:rPr lang="es-MX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Freestyle Script" panose="030804020302050B0404" pitchFamily="66" charset="0"/>
              </a:rPr>
              <a:t>23 febrero 2023</a:t>
            </a:r>
            <a:endParaRPr lang="es-MX" dirty="0">
              <a:solidFill>
                <a:schemeClr val="accent1">
                  <a:lumMod val="20000"/>
                  <a:lumOff val="80000"/>
                </a:schemeClr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44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933732"/>
            <a:ext cx="3200400" cy="2135124"/>
          </a:xfr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58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8" y="1904806"/>
            <a:ext cx="4075153" cy="2718709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4481374" y="1242177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5043152" y="1985095"/>
            <a:ext cx="530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accent5">
                    <a:lumMod val="50000"/>
                  </a:schemeClr>
                </a:solidFill>
              </a:rPr>
              <a:t>Dedican poco tiempo a estar con ellos y descargan la responsabilidad de la educación en otras figuras como los abuelos o los profesores.</a:t>
            </a: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829570" y="3270207"/>
            <a:ext cx="551967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Tienden a no exigir ni dar. No son amables ni firmes.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Actúan indiferentes lo cual genera un ambiente caótico.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500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4987643" y="1253981"/>
            <a:ext cx="588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Negligente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6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8339" y="502276"/>
            <a:ext cx="2922368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 Caracteristicas de niños</a:t>
            </a: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Negligentes</a:t>
            </a:r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4262907" y="862885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332941" y="1419411"/>
            <a:ext cx="741082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Son impulsivos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No respetan las normas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Se ven involucrados en conflictos y discusiones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Tienen una baja autoestima y poca empatía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Presentan un bajo rendimiento académico.</a:t>
            </a:r>
            <a:endParaRPr lang="es-E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94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606" y="1825625"/>
            <a:ext cx="6958787" cy="4351338"/>
          </a:xfrm>
        </p:spPr>
      </p:pic>
      <p:pic>
        <p:nvPicPr>
          <p:cNvPr id="4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76"/>
            <a:ext cx="12169109" cy="684512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2609" y="505322"/>
            <a:ext cx="5885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Estilo de crianza</a:t>
            </a:r>
          </a:p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Democrático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45" y="1690688"/>
            <a:ext cx="4514122" cy="2822686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5242684" y="859520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506822" y="859520"/>
            <a:ext cx="530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Los padres  confían en si mismos y en las capacidades que tienen sus hijos para tomar decisiones </a:t>
            </a:r>
          </a:p>
          <a:p>
            <a:endParaRPr lang="es-MX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550823" y="1782850"/>
            <a:ext cx="551967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El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liderazgo es por parte de los padres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es amable y respetuoso.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Le demuestran que es una persona valiosa.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Se enfoca en las fortalezas de sus hijos dándole opciones y respetando sus ideas.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Reconoce sus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logros.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500" dirty="0" smtClean="0"/>
          </a:p>
        </p:txBody>
      </p:sp>
    </p:spTree>
    <p:extLst>
      <p:ext uri="{BB962C8B-B14F-4D97-AF65-F5344CB8AC3E}">
        <p14:creationId xmlns:p14="http://schemas.microsoft.com/office/powerpoint/2010/main" val="3313408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8339" y="502276"/>
            <a:ext cx="292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 Caracteristicas de niños</a:t>
            </a: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Dem</a:t>
            </a:r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ócraticos.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4262907" y="862885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332941" y="1419411"/>
            <a:ext cx="741082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Seguridad en sí mismos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Fortaleza en la toma de decisiones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Persistencia para alcanzar sus metas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Buenas capacidades para las relaciones </a:t>
            </a:r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sociales.</a:t>
            </a:r>
          </a:p>
          <a:p>
            <a:endParaRPr lang="es-ES_tradnl" sz="25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Valores como la empatía, el respeto y la responsabilidad.</a:t>
            </a:r>
            <a:endParaRPr lang="es-E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83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774"/>
            <a:ext cx="12236761" cy="675322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691529" y="567766"/>
            <a:ext cx="6260353" cy="590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2F5597"/>
                </a:solidFill>
              </a:rPr>
              <a:t>Los </a:t>
            </a:r>
            <a:r>
              <a:rPr lang="es-ES_tradnl" sz="2400" dirty="0">
                <a:solidFill>
                  <a:srgbClr val="2F5597"/>
                </a:solidFill>
              </a:rPr>
              <a:t>estilos de crianza no suelen encontrarse de manera pura en ninguna familia. Esto significa que encontramos diferentes combinaciones en las que puede predominar uno o dos de los estilos, de acuerdo con las interacciones entre los integrantes de las familias, las dinámicas sociales a las que se enfrenten y la influencia de sus seres cercanos.</a:t>
            </a:r>
          </a:p>
          <a:p>
            <a:r>
              <a:rPr lang="es-ES_tradnl" sz="2400" dirty="0">
                <a:solidFill>
                  <a:srgbClr val="2F5597"/>
                </a:solidFill>
              </a:rPr>
              <a:t> </a:t>
            </a:r>
          </a:p>
          <a:p>
            <a:r>
              <a:rPr lang="es-ES_tradnl" sz="2400" dirty="0">
                <a:solidFill>
                  <a:srgbClr val="2F5597"/>
                </a:solidFill>
              </a:rPr>
              <a:t>La invitación es a trabajar para que predomine el estilo de crianza democrático, en tanto que favorece los aprendizajes de todos los integrantes de la familia, la armonía en el hogar y el bienestar general de todos.</a:t>
            </a:r>
          </a:p>
          <a:p>
            <a:r>
              <a:rPr lang="es-ES_tradnl" sz="2400" dirty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9112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774"/>
            <a:ext cx="12236761" cy="675322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959413" y="1180354"/>
            <a:ext cx="76050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solidFill>
                  <a:srgbClr val="2F5597"/>
                </a:solidFill>
              </a:rPr>
              <a:t>Sin embargo, hay que tener presente que los procesos de cambio son paulatinos, se desarrollan de manera mas fácil para algunos y con mayores dificultades para otros, por lo que seguir una dirección de aprendizaje siempre será beneficioso</a:t>
            </a:r>
            <a:r>
              <a:rPr lang="es-ES_tradnl" sz="2400" dirty="0" smtClean="0">
                <a:solidFill>
                  <a:srgbClr val="2F5597"/>
                </a:solidFill>
              </a:rPr>
              <a:t>.</a:t>
            </a:r>
          </a:p>
          <a:p>
            <a:endParaRPr lang="es-ES_tradnl" sz="2400" dirty="0">
              <a:solidFill>
                <a:srgbClr val="2F5597"/>
              </a:solidFill>
            </a:endParaRPr>
          </a:p>
          <a:p>
            <a:r>
              <a:rPr lang="es-ES_tradnl" sz="2400" dirty="0">
                <a:solidFill>
                  <a:srgbClr val="2F5597"/>
                </a:solidFill>
              </a:rPr>
              <a:t>Reflexione sobre el estilo o estilos de crianza que se practican en su hogar y sobre el bienestar actual y futuro que pueden producir para tus hijos, hijas y, en general, para la familia. Esa será la mejor ruta para construir una mejor versión de ti mismo y de tu estilo propio de crianza.</a:t>
            </a:r>
            <a:endParaRPr lang="es-ES" sz="2400" dirty="0">
              <a:solidFill>
                <a:srgbClr val="2F5597"/>
              </a:solidFill>
            </a:endParaRPr>
          </a:p>
          <a:p>
            <a:endParaRPr lang="es-ES_tradnl" sz="2400" dirty="0">
              <a:solidFill>
                <a:srgbClr val="2F5597"/>
              </a:solidFill>
            </a:endParaRPr>
          </a:p>
          <a:p>
            <a:r>
              <a:rPr lang="es-ES_tradnl" sz="2400" dirty="0">
                <a:solidFill>
                  <a:srgbClr val="2F5597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872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58" y="0"/>
            <a:ext cx="12192000" cy="6858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859" y="357809"/>
            <a:ext cx="7225207" cy="5143006"/>
          </a:xfrm>
          <a:prstGeom prst="rect">
            <a:avLst/>
          </a:prstGeom>
        </p:spPr>
      </p:pic>
      <p:sp>
        <p:nvSpPr>
          <p:cNvPr id="11" name="AutoShape 2" descr="844 Padres Pensando Vectores, Ilustraciones y Gráficos - 123R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33" y="1628775"/>
            <a:ext cx="39052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1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19530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434352" y="1105647"/>
            <a:ext cx="814294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rgbClr val="2F5597"/>
                </a:solidFill>
              </a:rPr>
              <a:t>¿Conoces cu</a:t>
            </a:r>
            <a:r>
              <a:rPr lang="es-ES_tradnl" sz="2000" dirty="0" smtClean="0">
                <a:solidFill>
                  <a:srgbClr val="2F5597"/>
                </a:solidFill>
              </a:rPr>
              <a:t>áles son?</a:t>
            </a:r>
            <a:endParaRPr lang="es-ES_tradnl" sz="2000" dirty="0" smtClean="0">
              <a:solidFill>
                <a:srgbClr val="2F5597"/>
              </a:solidFill>
            </a:endParaRPr>
          </a:p>
          <a:p>
            <a:r>
              <a:rPr lang="es-ES_tradnl" sz="2000" dirty="0" smtClean="0">
                <a:solidFill>
                  <a:srgbClr val="2F5597"/>
                </a:solidFill>
              </a:rPr>
              <a:t>Los </a:t>
            </a:r>
            <a:r>
              <a:rPr lang="es-ES_tradnl" sz="2000" dirty="0">
                <a:solidFill>
                  <a:srgbClr val="2F5597"/>
                </a:solidFill>
              </a:rPr>
              <a:t>estilos de crianza y su influencia en el comportamiento de los hijos</a:t>
            </a:r>
          </a:p>
          <a:p>
            <a:endParaRPr lang="es-ES_tradnl" sz="2000" dirty="0">
              <a:solidFill>
                <a:srgbClr val="2F5597"/>
              </a:solidFill>
            </a:endParaRPr>
          </a:p>
          <a:p>
            <a:endParaRPr lang="es-ES_tradnl" sz="2000" dirty="0">
              <a:solidFill>
                <a:srgbClr val="2F5597"/>
              </a:solidFill>
            </a:endParaRPr>
          </a:p>
          <a:p>
            <a:r>
              <a:rPr lang="es-ES_tradnl" sz="2000" dirty="0" smtClean="0">
                <a:solidFill>
                  <a:srgbClr val="2F5597"/>
                </a:solidFill>
              </a:rPr>
              <a:t>Doctor </a:t>
            </a:r>
            <a:r>
              <a:rPr lang="es-ES_tradnl" sz="2000" dirty="0">
                <a:solidFill>
                  <a:srgbClr val="2F5597"/>
                </a:solidFill>
              </a:rPr>
              <a:t>John </a:t>
            </a:r>
            <a:r>
              <a:rPr lang="es-ES_tradnl" sz="2000" dirty="0" err="1">
                <a:solidFill>
                  <a:srgbClr val="2F5597"/>
                </a:solidFill>
              </a:rPr>
              <a:t>Gottman</a:t>
            </a:r>
            <a:r>
              <a:rPr lang="es-ES_tradnl" sz="2000" dirty="0">
                <a:solidFill>
                  <a:srgbClr val="2F5597"/>
                </a:solidFill>
              </a:rPr>
              <a:t> define los estilos de crianza como "la manera que tienen los progenitores de reaccionar y responder a las emociones de los niños y niñas"</a:t>
            </a:r>
            <a:r>
              <a:rPr lang="es-ES_tradnl" sz="2000" dirty="0" smtClean="0">
                <a:solidFill>
                  <a:srgbClr val="2F5597"/>
                </a:solidFill>
              </a:rPr>
              <a:t>.</a:t>
            </a:r>
          </a:p>
          <a:p>
            <a:endParaRPr lang="es-ES_tradnl" sz="2000" dirty="0">
              <a:solidFill>
                <a:srgbClr val="2F5597"/>
              </a:solidFill>
            </a:endParaRPr>
          </a:p>
          <a:p>
            <a:endParaRPr lang="es-ES_tradnl" sz="2000" dirty="0" smtClean="0">
              <a:solidFill>
                <a:srgbClr val="2F5597"/>
              </a:solidFill>
            </a:endParaRPr>
          </a:p>
          <a:p>
            <a:r>
              <a:rPr lang="es-ES_tradnl" sz="2000" dirty="0" smtClean="0">
                <a:solidFill>
                  <a:srgbClr val="2F5597"/>
                </a:solidFill>
              </a:rPr>
              <a:t> </a:t>
            </a:r>
            <a:r>
              <a:rPr lang="es-ES_tradnl" sz="2000" dirty="0">
                <a:solidFill>
                  <a:srgbClr val="2F5597"/>
                </a:solidFill>
              </a:rPr>
              <a:t>El estilo de crianza es un patrón de actuación que, como progenitores llevamos a </a:t>
            </a:r>
            <a:r>
              <a:rPr lang="es-ES_tradnl" sz="2000" dirty="0" smtClean="0">
                <a:solidFill>
                  <a:srgbClr val="2F5597"/>
                </a:solidFill>
              </a:rPr>
              <a:t>cabo</a:t>
            </a:r>
            <a:r>
              <a:rPr lang="es-ES_tradnl" sz="2000" dirty="0">
                <a:solidFill>
                  <a:srgbClr val="2F5597"/>
                </a:solidFill>
              </a:rPr>
              <a:t> </a:t>
            </a:r>
            <a:r>
              <a:rPr lang="es-ES_tradnl" sz="2000" dirty="0" smtClean="0">
                <a:solidFill>
                  <a:srgbClr val="2F5597"/>
                </a:solidFill>
              </a:rPr>
              <a:t> </a:t>
            </a:r>
            <a:r>
              <a:rPr lang="es-ES_tradnl" sz="2000" dirty="0">
                <a:solidFill>
                  <a:srgbClr val="2F5597"/>
                </a:solidFill>
              </a:rPr>
              <a:t>y recoge un conjunto de emociones, pensamientos, conductas y actitudes que los padres y madres desarrollamos en torno a la crianza de los hijos e hijas. </a:t>
            </a:r>
            <a:endParaRPr lang="es-ES_tradnl" sz="2000" dirty="0" smtClean="0">
              <a:solidFill>
                <a:srgbClr val="2F5597"/>
              </a:solidFill>
            </a:endParaRPr>
          </a:p>
          <a:p>
            <a:endParaRPr lang="es-ES_tradnl" sz="2000" dirty="0">
              <a:solidFill>
                <a:srgbClr val="2F5597"/>
              </a:solidFill>
            </a:endParaRPr>
          </a:p>
          <a:p>
            <a:r>
              <a:rPr lang="es-ES_tradnl" sz="2000" dirty="0" smtClean="0">
                <a:solidFill>
                  <a:srgbClr val="2F5597"/>
                </a:solidFill>
              </a:rPr>
              <a:t>Nuestro </a:t>
            </a:r>
            <a:r>
              <a:rPr lang="es-ES_tradnl" sz="2000" dirty="0">
                <a:solidFill>
                  <a:srgbClr val="2F5597"/>
                </a:solidFill>
              </a:rPr>
              <a:t>estilo de crianza está inmerso en un proceso de interacción social </a:t>
            </a:r>
            <a:r>
              <a:rPr lang="es-ES_tradnl" sz="2000" dirty="0" smtClean="0">
                <a:solidFill>
                  <a:srgbClr val="2F5597"/>
                </a:solidFill>
              </a:rPr>
              <a:t>y personal de cada una de las personas. </a:t>
            </a:r>
            <a:endParaRPr lang="es-ES_tradnl" sz="2000" dirty="0">
              <a:solidFill>
                <a:srgbClr val="2F5597"/>
              </a:solidFill>
            </a:endParaRPr>
          </a:p>
          <a:p>
            <a:endParaRPr lang="es-ES_tradnl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0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155"/>
            <a:ext cx="12169109" cy="6845124"/>
          </a:xfrm>
        </p:spPr>
      </p:pic>
      <p:sp>
        <p:nvSpPr>
          <p:cNvPr id="5" name="CuadroTexto 4"/>
          <p:cNvSpPr txBox="1"/>
          <p:nvPr/>
        </p:nvSpPr>
        <p:spPr>
          <a:xfrm>
            <a:off x="838200" y="658574"/>
            <a:ext cx="992961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Habitualmente se establecen </a:t>
            </a:r>
            <a:r>
              <a:rPr lang="es-MX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categorías </a:t>
            </a:r>
            <a:r>
              <a:rPr lang="es-MX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MX" sz="3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estilos de crianza</a:t>
            </a:r>
            <a:r>
              <a:rPr lang="es-MX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MX" sz="36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ctr"/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Autoritario</a:t>
            </a:r>
          </a:p>
          <a:p>
            <a:pPr lvl="2" algn="ctr"/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Permisivo</a:t>
            </a:r>
          </a:p>
          <a:p>
            <a:pPr lvl="2" algn="ctr"/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Negligente</a:t>
            </a:r>
          </a:p>
          <a:p>
            <a:pPr lvl="2" algn="ctr"/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Democrático</a:t>
            </a:r>
          </a:p>
          <a:p>
            <a:pPr lvl="2" algn="ctr"/>
            <a:endParaRPr lang="es-MX" sz="3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algn="ctr"/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Descubramos juntos las car</a:t>
            </a:r>
            <a:r>
              <a:rPr lang="es-MX" sz="3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ácteristicas de cada uno</a:t>
            </a:r>
            <a:endParaRPr lang="es-MX" sz="36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es-MX" sz="3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85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8338" y="502276"/>
            <a:ext cx="588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Autoritario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78" y="1148607"/>
            <a:ext cx="3550620" cy="3616576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4262907" y="862885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474328" y="1899138"/>
            <a:ext cx="551967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Tiende a imponer </a:t>
            </a:r>
            <a:r>
              <a:rPr lang="es-MX" sz="2500" dirty="0">
                <a:solidFill>
                  <a:schemeClr val="accent5">
                    <a:lumMod val="50000"/>
                  </a:schemeClr>
                </a:solidFill>
              </a:rPr>
              <a:t>normas y reglas duras y rígidas 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Suele </a:t>
            </a:r>
            <a:r>
              <a:rPr lang="es-MX" sz="2500" dirty="0">
                <a:solidFill>
                  <a:schemeClr val="accent5">
                    <a:lumMod val="50000"/>
                  </a:schemeClr>
                </a:solidFill>
              </a:rPr>
              <a:t>ser dominante y exigir obediencia y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respeto</a:t>
            </a:r>
          </a:p>
          <a:p>
            <a:pPr algn="just"/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Imponen penalizaciones o </a:t>
            </a:r>
            <a:r>
              <a:rPr lang="es-MX" sz="2500" dirty="0">
                <a:solidFill>
                  <a:schemeClr val="accent5">
                    <a:lumMod val="50000"/>
                  </a:schemeClr>
                </a:solidFill>
              </a:rPr>
              <a:t>el halago y las recompensas para poder controlar. 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4628874" y="825441"/>
            <a:ext cx="530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Los padres creen que deben tener absoluto control,  ser perfectos y responsables de todo. </a:t>
            </a: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30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876"/>
            <a:ext cx="12169109" cy="6845124"/>
          </a:xfrm>
        </p:spPr>
      </p:pic>
      <p:sp>
        <p:nvSpPr>
          <p:cNvPr id="3" name="CuadroTexto 2"/>
          <p:cNvSpPr txBox="1"/>
          <p:nvPr/>
        </p:nvSpPr>
        <p:spPr>
          <a:xfrm>
            <a:off x="838200" y="904018"/>
            <a:ext cx="1022582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La respuesta a un comportamiento no deseado es por medio de gritos, sermones, castigos,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humillaciones y represiones.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Para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controlar el comportamiento del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que se desea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usa en algunas ocasiones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el refuerzo positivo de forma que manipule lo que el niño desea y chantajea, promete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recompensas materiales.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Sobreprotección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: no permite que el niño experimente con sus errores y asuma responsabilidad de su comportamiento porque constantemente está guiando y diciéndole lo que tiene que hacer o no.</a:t>
            </a:r>
          </a:p>
          <a:p>
            <a:pPr algn="just"/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838200" y="118039"/>
            <a:ext cx="5885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2">
                    <a:lumMod val="75000"/>
                  </a:schemeClr>
                </a:solidFill>
              </a:rPr>
              <a:t>Estilo de crianza autoritario</a:t>
            </a:r>
            <a:endParaRPr lang="es-MX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8339" y="502276"/>
            <a:ext cx="2922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 Caracteristicas de niños</a:t>
            </a: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 Autoritario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4262907" y="862885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332941" y="1419411"/>
            <a:ext cx="741082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500" dirty="0" smtClean="0">
                <a:solidFill>
                  <a:schemeClr val="accent5">
                    <a:lumMod val="75000"/>
                  </a:schemeClr>
                </a:solidFill>
              </a:rPr>
              <a:t> Niños </a:t>
            </a:r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sumisos, que acatarán las normas sin cuestionarlas vengan de donde vengan.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Tendrán dificultades para tomar sus propias decisiones, porque estarán más preocupados de hacerlo bien para ti, que de hacerlo como ellos quieren.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Presentarán una baja autoestima y problemas de dependencia.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Poseerán mayor vulnerabilidad a sufrir estrés y ansiedad.</a:t>
            </a:r>
            <a:endParaRPr lang="es-E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96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2" y="2796381"/>
            <a:ext cx="1895475" cy="2409825"/>
          </a:xfr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08338" y="502276"/>
            <a:ext cx="588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Permisivo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" y="1650883"/>
            <a:ext cx="2609048" cy="3317031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905262" y="1027906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250388" y="773906"/>
            <a:ext cx="530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Los padres creen que ellos no importan: El niño es el único que tiene derechos. </a:t>
            </a: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098774" y="1424427"/>
            <a:ext cx="55196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Tienden a dar todo el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poder o la responsabilidad.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Conceden todas sus demandas sino lo hacen se sienten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culpables.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No establecen limites, ni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reglas o son poco constantes, o muy flexibles.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El niño experimenta mucha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libertad 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y ningún </a:t>
            </a:r>
            <a:r>
              <a:rPr lang="es-MX" sz="2500" dirty="0" smtClean="0">
                <a:solidFill>
                  <a:schemeClr val="accent5">
                    <a:lumMod val="50000"/>
                  </a:schemeClr>
                </a:solidFill>
              </a:rPr>
              <a:t>orden ni estructura.</a:t>
            </a:r>
            <a:endParaRPr lang="es-MX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es-MX" sz="2500" dirty="0" smtClean="0"/>
          </a:p>
        </p:txBody>
      </p:sp>
    </p:spTree>
    <p:extLst>
      <p:ext uri="{BB962C8B-B14F-4D97-AF65-F5344CB8AC3E}">
        <p14:creationId xmlns:p14="http://schemas.microsoft.com/office/powerpoint/2010/main" val="364311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08339" y="502276"/>
            <a:ext cx="292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 Caracteristicas de niños</a:t>
            </a:r>
          </a:p>
          <a:p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MX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Permisivo</a:t>
            </a:r>
            <a:endParaRPr lang="es-MX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4262907" y="862885"/>
            <a:ext cx="25758" cy="4043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332941" y="1419411"/>
            <a:ext cx="741082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Sean impulsivos, dominantes y rebeldes.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Muestren poca capacidad para persistir en las tareas costosas.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No cumplan las normas ni en casa ni en el colegio. Convirtiéndose en pequeños tiranos.</a:t>
            </a:r>
          </a:p>
          <a:p>
            <a:r>
              <a:rPr lang="es-ES_tradnl" sz="2500" dirty="0">
                <a:solidFill>
                  <a:schemeClr val="accent5">
                    <a:lumMod val="75000"/>
                  </a:schemeClr>
                </a:solidFill>
              </a:rPr>
              <a:t>Tengan una baja autoestima y una baja tolerancia a la frustración.</a:t>
            </a:r>
            <a:endParaRPr lang="es-ES" sz="25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31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12103</TotalTime>
  <Words>847</Words>
  <Application>Microsoft Macintosh PowerPoint</Application>
  <PresentationFormat>Personalizado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COLEGIO O´FARRILL S.C. Escuela para Padres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COLEGIO O´FARRILL S.C. Escuela para padres</dc:title>
  <dc:creator>Ofarrill</dc:creator>
  <cp:lastModifiedBy>DENISSE LESSER B.</cp:lastModifiedBy>
  <cp:revision>36</cp:revision>
  <dcterms:created xsi:type="dcterms:W3CDTF">2022-11-07T15:15:04Z</dcterms:created>
  <dcterms:modified xsi:type="dcterms:W3CDTF">2023-02-28T16:55:10Z</dcterms:modified>
</cp:coreProperties>
</file>